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</p:sldIdLst>
  <p:sldSz cy="5143500" cx="9144000"/>
  <p:notesSz cx="6858000" cy="9144000"/>
  <p:embeddedFontLst>
    <p:embeddedFont>
      <p:font typeface="Nunito Sans Light"/>
      <p:regular r:id="rId29"/>
      <p:bold r:id="rId30"/>
      <p:italic r:id="rId31"/>
      <p:boldItalic r:id="rId32"/>
    </p:embeddedFont>
    <p:embeddedFont>
      <p:font typeface="Nunito Sans ExtraBold"/>
      <p:bold r:id="rId33"/>
      <p:boldItalic r:id="rId34"/>
    </p:embeddedFont>
    <p:embeddedFont>
      <p:font typeface="Nunito Sans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NunitoSansLight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NunitoSansLight-italic.fntdata"/><Relationship Id="rId30" Type="http://schemas.openxmlformats.org/officeDocument/2006/relationships/font" Target="fonts/NunitoSansLight-bold.fntdata"/><Relationship Id="rId11" Type="http://schemas.openxmlformats.org/officeDocument/2006/relationships/slide" Target="slides/slide6.xml"/><Relationship Id="rId33" Type="http://schemas.openxmlformats.org/officeDocument/2006/relationships/font" Target="fonts/NunitoSansExtraBold-bold.fntdata"/><Relationship Id="rId10" Type="http://schemas.openxmlformats.org/officeDocument/2006/relationships/slide" Target="slides/slide5.xml"/><Relationship Id="rId32" Type="http://schemas.openxmlformats.org/officeDocument/2006/relationships/font" Target="fonts/NunitoSansLight-boldItalic.fntdata"/><Relationship Id="rId13" Type="http://schemas.openxmlformats.org/officeDocument/2006/relationships/slide" Target="slides/slide8.xml"/><Relationship Id="rId35" Type="http://schemas.openxmlformats.org/officeDocument/2006/relationships/font" Target="fonts/NunitoSans-regular.fntdata"/><Relationship Id="rId12" Type="http://schemas.openxmlformats.org/officeDocument/2006/relationships/slide" Target="slides/slide7.xml"/><Relationship Id="rId34" Type="http://schemas.openxmlformats.org/officeDocument/2006/relationships/font" Target="fonts/NunitoSansExtraBold-boldItalic.fntdata"/><Relationship Id="rId15" Type="http://schemas.openxmlformats.org/officeDocument/2006/relationships/slide" Target="slides/slide10.xml"/><Relationship Id="rId37" Type="http://schemas.openxmlformats.org/officeDocument/2006/relationships/font" Target="fonts/NunitoSans-italic.fntdata"/><Relationship Id="rId14" Type="http://schemas.openxmlformats.org/officeDocument/2006/relationships/slide" Target="slides/slide9.xml"/><Relationship Id="rId36" Type="http://schemas.openxmlformats.org/officeDocument/2006/relationships/font" Target="fonts/NunitoSans-bold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38" Type="http://schemas.openxmlformats.org/officeDocument/2006/relationships/font" Target="fonts/NunitoSans-bold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cdc.gov/aging/publications/features/lonely-older-adults.html" TargetMode="Externa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washingtonpost.com/opinions/2022/11/23/americans-alone-thanksgiving-friends/." TargetMode="External"/><Relationship Id="rId3" Type="http://schemas.openxmlformats.org/officeDocument/2006/relationships/hyperlink" Target="https://news.harvard.edu/gazette/story/2017/04/over-nearly-80-years-harvard-study-has-been-showing-how-to-live-a-healthy-and-happy-life/" TargetMode="Externa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mayoclinic.org/healthy-lifestyle/adult-health/expert-answers/sitting/faq-20058005#:~:text=Researchers%20analyzed%2013%20studies%20of" TargetMode="Externa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www.microsoft.com.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themuse.com/advice/the-rule-of-52-and-17-its-random-but-it-ups-your-productivity" TargetMode="Externa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bls.gov/ooh/transportation-and-material-moving/air-traffic-controllers.htm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56aadecdb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56aadecdb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de43dc1e13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de43dc1e13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50">
                <a:solidFill>
                  <a:schemeClr val="dk1"/>
                </a:solidFill>
              </a:rPr>
              <a:t>CDC. (2021, April 29). </a:t>
            </a:r>
            <a:r>
              <a:rPr i="1" lang="en" sz="1350">
                <a:solidFill>
                  <a:schemeClr val="dk1"/>
                </a:solidFill>
              </a:rPr>
              <a:t>Loneliness and Social Isolation Linked to Serious Health Conditions</a:t>
            </a:r>
            <a:r>
              <a:rPr lang="en" sz="1350">
                <a:solidFill>
                  <a:schemeClr val="dk1"/>
                </a:solidFill>
              </a:rPr>
              <a:t>. Www.cdc.gov; CDC. </a:t>
            </a:r>
            <a:r>
              <a:rPr lang="en" sz="1350" u="sng">
                <a:solidFill>
                  <a:schemeClr val="hlink"/>
                </a:solidFill>
                <a:hlinkClick r:id="rId2"/>
              </a:rPr>
              <a:t>https://www.cdc.gov/aging/publications/features/lonely-older-adults.html</a:t>
            </a:r>
            <a:endParaRPr sz="13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‌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de43dc1e13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de43dc1e13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Graph: 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Ward, Bryce. “Opinion | We Are Spending Scary Amounts of Time Alone. Can We Stop Ourselves?” </a:t>
            </a:r>
            <a:r>
              <a:rPr i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Washington Post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23 Nov. 2022, </a:t>
            </a:r>
            <a:r>
              <a:rPr lang="en" sz="12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2"/>
              </a:rPr>
              <a:t>www.washingtonpost.com/opinions/2022/11/23/americans-alone-thanksgiving-friends/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50">
                <a:solidFill>
                  <a:schemeClr val="dk1"/>
                </a:solidFill>
              </a:rPr>
              <a:t>Mineo, L. (2017, April 11). </a:t>
            </a:r>
            <a:r>
              <a:rPr i="1" lang="en" sz="1250">
                <a:solidFill>
                  <a:schemeClr val="dk1"/>
                </a:solidFill>
              </a:rPr>
              <a:t>Good genes are nice, but joy is better</a:t>
            </a:r>
            <a:r>
              <a:rPr lang="en" sz="1250">
                <a:solidFill>
                  <a:schemeClr val="dk1"/>
                </a:solidFill>
              </a:rPr>
              <a:t>. Harvard Gazette; Harvard Gazette. </a:t>
            </a:r>
            <a:r>
              <a:rPr lang="en" sz="1250" u="sng">
                <a:solidFill>
                  <a:schemeClr val="hlink"/>
                </a:solidFill>
                <a:hlinkClick r:id="rId3"/>
              </a:rPr>
              <a:t>https://news.harvard.edu/gazette/story/2017/04/over-nearly-80-years-harvard-study-has-been-showing-how-to-live-a-healthy-and-happy-life/</a:t>
            </a:r>
            <a:endParaRPr sz="12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de58217de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de58217de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50">
                <a:solidFill>
                  <a:schemeClr val="dk1"/>
                </a:solidFill>
              </a:rPr>
              <a:t>Inc, G. (2022, August 17). </a:t>
            </a:r>
            <a:r>
              <a:rPr i="1" lang="en" sz="1350">
                <a:solidFill>
                  <a:schemeClr val="dk1"/>
                </a:solidFill>
              </a:rPr>
              <a:t>The Increasing Importance of a Best Friend at Work</a:t>
            </a:r>
            <a:r>
              <a:rPr lang="en" sz="1350">
                <a:solidFill>
                  <a:schemeClr val="dk1"/>
                </a:solidFill>
              </a:rPr>
              <a:t>. Gallup.com. https://www.gallup.com/workplace/397058/increasing-importance-best-friend-work.aspx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125b84ff59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125b84ff59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2112bb1241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2112bb1241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1250">
                <a:solidFill>
                  <a:schemeClr val="dk1"/>
                </a:solidFill>
              </a:rPr>
              <a:t>Sitting risks: How harmful is too much sitting?</a:t>
            </a:r>
            <a:r>
              <a:rPr lang="en" sz="1250">
                <a:solidFill>
                  <a:schemeClr val="dk1"/>
                </a:solidFill>
              </a:rPr>
              <a:t> (2022). Mayo Clinic. </a:t>
            </a:r>
            <a:r>
              <a:rPr lang="en" sz="1250" u="sng">
                <a:solidFill>
                  <a:schemeClr val="hlink"/>
                </a:solidFill>
                <a:hlinkClick r:id="rId2"/>
              </a:rPr>
              <a:t>https://www.mayoclinic.org/healthy-lifestyle/adult-health/expert-answers/sitting/faq-20058005#:~:text=Researchers%20analyzed%2013%20studies%20of</a:t>
            </a:r>
            <a:endParaRPr sz="125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‌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134dc9af2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134dc9af2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20fd1c1c5e0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20fd1c1c5e0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112bb12411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112bb12411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0fd1c1c5e0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0fd1c1c5e0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55eb583de2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155eb583de2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20fd1c1c5e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20fd1c1c5e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0fd1c1c5e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20fd1c1c5e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0fd1c1c5e0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0fd1c1c5e0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125b84ff59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125b84ff59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125b84ff59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2125b84ff59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125b84ff5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125b84ff5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50">
                <a:solidFill>
                  <a:schemeClr val="dk1"/>
                </a:solidFill>
              </a:rPr>
              <a:t>Research Proves Your Brain Needs Breaks</a:t>
            </a:r>
            <a:r>
              <a:rPr lang="en" sz="1350">
                <a:solidFill>
                  <a:schemeClr val="dk1"/>
                </a:solidFill>
              </a:rPr>
              <a:t>. (2021, April 20). </a:t>
            </a:r>
            <a:r>
              <a:rPr lang="en" sz="1350" u="sng">
                <a:solidFill>
                  <a:schemeClr val="hlink"/>
                </a:solidFill>
                <a:hlinkClick r:id="rId2"/>
              </a:rPr>
              <a:t>www.microsoft.com. https://www.microsoft.com/en-us/worklab/work-trend-index/brain-research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0fd1c1c5e0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20fd1c1c5e0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0fd1c1c5e0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0fd1c1c5e0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0fd1c1c5e0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0fd1c1c5e0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0fd1c1c5e0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20fd1c1c5e0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50">
                <a:solidFill>
                  <a:srgbClr val="2C3E50"/>
                </a:solidFill>
              </a:rPr>
              <a:t>How the Most Productive People Schedule Their Day</a:t>
            </a:r>
            <a:r>
              <a:rPr lang="en" sz="1350">
                <a:solidFill>
                  <a:srgbClr val="2C3E50"/>
                </a:solidFill>
              </a:rPr>
              <a:t>. (n.d.). The Muse. </a:t>
            </a:r>
            <a:r>
              <a:rPr lang="en" sz="1350" u="sng">
                <a:solidFill>
                  <a:schemeClr val="hlink"/>
                </a:solidFill>
                <a:hlinkClick r:id="rId2"/>
              </a:rPr>
              <a:t>https://www.themuse.com/advice/the-rule-of-52-and-17-its-random-but-it-ups-your-productivity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125bf7075d_4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125bf7075d_4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112bb12411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112bb12411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333333"/>
                </a:solidFill>
                <a:highlight>
                  <a:srgbClr val="F5F7F9"/>
                </a:highlight>
              </a:rPr>
              <a:t>Bureau of Labor Statistics, U.S. Department of Labor, Occupational Outlook Handbook, Air Traffic Controllers,</a:t>
            </a:r>
            <a:endParaRPr sz="900">
              <a:solidFill>
                <a:srgbClr val="333333"/>
              </a:solidFill>
              <a:highlight>
                <a:srgbClr val="F5F7F9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333333"/>
                </a:solidFill>
                <a:highlight>
                  <a:srgbClr val="F5F7F9"/>
                </a:highlight>
              </a:rPr>
              <a:t>at </a:t>
            </a:r>
            <a:r>
              <a:rPr lang="en" sz="900" u="sng">
                <a:solidFill>
                  <a:srgbClr val="003399"/>
                </a:solidFill>
                <a:highlight>
                  <a:srgbClr val="F5F7F9"/>
                </a:highlight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https://www.bls.gov/ooh/transportation-and-material-moving/air-traffic-controllers.htm</a:t>
            </a:r>
            <a:r>
              <a:rPr lang="en" sz="900">
                <a:solidFill>
                  <a:srgbClr val="333333"/>
                </a:solidFill>
                <a:highlight>
                  <a:srgbClr val="F5F7F9"/>
                </a:highlight>
              </a:rPr>
              <a:t> (visited </a:t>
            </a:r>
            <a:r>
              <a:rPr i="1" lang="en" sz="900">
                <a:solidFill>
                  <a:srgbClr val="333333"/>
                </a:solidFill>
                <a:highlight>
                  <a:srgbClr val="F5F7F9"/>
                </a:highlight>
              </a:rPr>
              <a:t>June 06, 2023</a:t>
            </a:r>
            <a:r>
              <a:rPr lang="en" sz="900">
                <a:solidFill>
                  <a:srgbClr val="333333"/>
                </a:solidFill>
                <a:highlight>
                  <a:srgbClr val="F5F7F9"/>
                </a:highlight>
              </a:rPr>
              <a:t>).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hyperlink" Target="https://www.microsoft.com/en-us/worklab/work-trend-index/brain-research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9F5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4300" y="671767"/>
            <a:ext cx="2432195" cy="4311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497323" y="1578698"/>
            <a:ext cx="3897000" cy="13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solidFill>
                  <a:srgbClr val="1B4968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On a mission to inspire and prioritize employee well-being.</a:t>
            </a:r>
            <a:endParaRPr sz="2000">
              <a:solidFill>
                <a:srgbClr val="1B4968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56" name="Google Shape;56;p13"/>
          <p:cNvSpPr txBox="1"/>
          <p:nvPr/>
        </p:nvSpPr>
        <p:spPr>
          <a:xfrm>
            <a:off x="574308" y="4503002"/>
            <a:ext cx="2823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193344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671783"/>
            <a:ext cx="3859750" cy="35450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9F5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/>
          <p:nvPr/>
        </p:nvSpPr>
        <p:spPr>
          <a:xfrm>
            <a:off x="0" y="0"/>
            <a:ext cx="9144000" cy="2106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22"/>
          <p:cNvSpPr txBox="1"/>
          <p:nvPr/>
        </p:nvSpPr>
        <p:spPr>
          <a:xfrm>
            <a:off x="624690" y="677063"/>
            <a:ext cx="300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7700"/>
                </a:solidFill>
                <a:latin typeface="Nunito Sans"/>
                <a:ea typeface="Nunito Sans"/>
                <a:cs typeface="Nunito Sans"/>
                <a:sym typeface="Nunito Sans"/>
              </a:rPr>
              <a:t>1/3</a:t>
            </a:r>
            <a:endParaRPr sz="4800">
              <a:solidFill>
                <a:srgbClr val="FF77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21" name="Google Shape;121;p22"/>
          <p:cNvSpPr txBox="1"/>
          <p:nvPr/>
        </p:nvSpPr>
        <p:spPr>
          <a:xfrm>
            <a:off x="1682047" y="792524"/>
            <a:ext cx="2318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of </a:t>
            </a:r>
            <a:r>
              <a:rPr b="1" lang="en" sz="16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Americans </a:t>
            </a:r>
            <a:br>
              <a:rPr b="1" lang="en" sz="16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b="1" lang="en" sz="16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report being lonely</a:t>
            </a:r>
            <a:endParaRPr sz="2000">
              <a:solidFill>
                <a:srgbClr val="1B4968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122" name="Google Shape;122;p22"/>
          <p:cNvSpPr txBox="1"/>
          <p:nvPr/>
        </p:nvSpPr>
        <p:spPr>
          <a:xfrm>
            <a:off x="624703" y="2597850"/>
            <a:ext cx="6241800" cy="9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Loneliness kills, and Americans are spending too much time by themselves</a:t>
            </a:r>
            <a:endParaRPr sz="2500">
              <a:solidFill>
                <a:srgbClr val="1B4968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23" name="Google Shape;123;p22"/>
          <p:cNvSpPr txBox="1"/>
          <p:nvPr/>
        </p:nvSpPr>
        <p:spPr>
          <a:xfrm>
            <a:off x="624697" y="3769700"/>
            <a:ext cx="7993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Loneliness increases risk of cognitive decline, chronic illnesses, and death.</a:t>
            </a:r>
            <a:endParaRPr sz="2000">
              <a:solidFill>
                <a:srgbClr val="1B4968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124" name="Google Shape;124;p22"/>
          <p:cNvSpPr txBox="1"/>
          <p:nvPr/>
        </p:nvSpPr>
        <p:spPr>
          <a:xfrm>
            <a:off x="4495790" y="677063"/>
            <a:ext cx="30000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7700"/>
                </a:solidFill>
                <a:latin typeface="Nunito Sans"/>
                <a:ea typeface="Nunito Sans"/>
                <a:cs typeface="Nunito Sans"/>
                <a:sym typeface="Nunito Sans"/>
              </a:rPr>
              <a:t>61% </a:t>
            </a:r>
            <a:endParaRPr sz="4800">
              <a:solidFill>
                <a:srgbClr val="FF77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25" name="Google Shape;125;p22"/>
          <p:cNvSpPr txBox="1"/>
          <p:nvPr/>
        </p:nvSpPr>
        <p:spPr>
          <a:xfrm>
            <a:off x="5945950" y="792525"/>
            <a:ext cx="2421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6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of young people report serious isolation.</a:t>
            </a:r>
            <a:endParaRPr sz="2000">
              <a:solidFill>
                <a:srgbClr val="1B4968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9F5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3"/>
          <p:cNvPicPr preferRelativeResize="0"/>
          <p:nvPr/>
        </p:nvPicPr>
        <p:blipFill rotWithShape="1">
          <a:blip r:embed="rId3">
            <a:alphaModFix/>
          </a:blip>
          <a:srcRect b="0" l="0" r="8155" t="0"/>
          <a:stretch/>
        </p:blipFill>
        <p:spPr>
          <a:xfrm>
            <a:off x="4184425" y="659200"/>
            <a:ext cx="4959575" cy="403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3"/>
          <p:cNvSpPr txBox="1"/>
          <p:nvPr/>
        </p:nvSpPr>
        <p:spPr>
          <a:xfrm>
            <a:off x="324000" y="766780"/>
            <a:ext cx="3417300" cy="15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More telling, an 80-plus-year Harvard study found that embracing community and relationships helps us live longer and be happier.</a:t>
            </a:r>
            <a:endParaRPr b="1" sz="1300">
              <a:solidFill>
                <a:srgbClr val="1B4968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rgbClr val="1B4968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As the study’s principal researcher </a:t>
            </a:r>
            <a:br>
              <a:rPr b="1" lang="en" sz="13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b="1" lang="en" sz="13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George Vaillant puts it:</a:t>
            </a:r>
            <a:endParaRPr sz="1300"/>
          </a:p>
        </p:txBody>
      </p:sp>
      <p:sp>
        <p:nvSpPr>
          <p:cNvPr id="132" name="Google Shape;132;p23"/>
          <p:cNvSpPr txBox="1"/>
          <p:nvPr/>
        </p:nvSpPr>
        <p:spPr>
          <a:xfrm>
            <a:off x="324000" y="3636580"/>
            <a:ext cx="34173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Beyond diet, exercise, sleep, and other essentials, prioritizing community and social experiences is an investment in good health.</a:t>
            </a:r>
            <a:endParaRPr sz="1300"/>
          </a:p>
        </p:txBody>
      </p:sp>
      <p:sp>
        <p:nvSpPr>
          <p:cNvPr id="133" name="Google Shape;133;p23"/>
          <p:cNvSpPr txBox="1"/>
          <p:nvPr/>
        </p:nvSpPr>
        <p:spPr>
          <a:xfrm>
            <a:off x="324002" y="2437195"/>
            <a:ext cx="31752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“The key to healthy aging is relationships, relationships, relationships.”</a:t>
            </a:r>
            <a:endParaRPr sz="2000"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34" name="Google Shape;134;p23"/>
          <p:cNvSpPr txBox="1"/>
          <p:nvPr/>
        </p:nvSpPr>
        <p:spPr>
          <a:xfrm>
            <a:off x="319386" y="260025"/>
            <a:ext cx="2478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7700"/>
                </a:solidFill>
                <a:latin typeface="Nunito Sans"/>
                <a:ea typeface="Nunito Sans"/>
                <a:cs typeface="Nunito Sans"/>
                <a:sym typeface="Nunito Sans"/>
              </a:rPr>
              <a:t>Harvard Data</a:t>
            </a:r>
            <a:endParaRPr b="1" sz="1500">
              <a:solidFill>
                <a:srgbClr val="FF77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9F5"/>
        </a:solid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/>
          <p:nvPr/>
        </p:nvSpPr>
        <p:spPr>
          <a:xfrm>
            <a:off x="0" y="0"/>
            <a:ext cx="43842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4"/>
          <p:cNvSpPr txBox="1"/>
          <p:nvPr/>
        </p:nvSpPr>
        <p:spPr>
          <a:xfrm>
            <a:off x="4700800" y="1156045"/>
            <a:ext cx="4086600" cy="338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193344"/>
                </a:solidFill>
                <a:latin typeface="Nunito Sans"/>
                <a:ea typeface="Nunito Sans"/>
                <a:cs typeface="Nunito Sans"/>
                <a:sym typeface="Nunito Sans"/>
              </a:rPr>
              <a:t>Gallup has repeatedly shown that having best friends at work is key to employee engagement and job success. Gallup data indicate that having a best friend at work is strongly linked to business outcomes, including profitability, safety, inventory control and retention.</a:t>
            </a:r>
            <a:endParaRPr sz="1300">
              <a:solidFill>
                <a:srgbClr val="193344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93344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193344"/>
                </a:solidFill>
                <a:latin typeface="Nunito Sans"/>
                <a:ea typeface="Nunito Sans"/>
                <a:cs typeface="Nunito Sans"/>
                <a:sym typeface="Nunito Sans"/>
              </a:rPr>
              <a:t>Employees who have a best friend at work are significantly more likely to:</a:t>
            </a:r>
            <a:endParaRPr b="1" sz="1300">
              <a:solidFill>
                <a:srgbClr val="193344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193344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93344"/>
              </a:buClr>
              <a:buSzPts val="1300"/>
              <a:buFont typeface="Nunito Sans"/>
              <a:buChar char="ᐧ"/>
            </a:pPr>
            <a:r>
              <a:rPr lang="en" sz="1300">
                <a:solidFill>
                  <a:srgbClr val="193344"/>
                </a:solidFill>
                <a:latin typeface="Nunito Sans"/>
                <a:ea typeface="Nunito Sans"/>
                <a:cs typeface="Nunito Sans"/>
                <a:sym typeface="Nunito Sans"/>
              </a:rPr>
              <a:t>engage customers and internal partners</a:t>
            </a:r>
            <a:endParaRPr sz="1300">
              <a:solidFill>
                <a:srgbClr val="193344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93344"/>
              </a:buClr>
              <a:buSzPts val="1300"/>
              <a:buFont typeface="Nunito Sans"/>
              <a:buChar char="ᐧ"/>
            </a:pPr>
            <a:r>
              <a:rPr lang="en" sz="1300">
                <a:solidFill>
                  <a:srgbClr val="193344"/>
                </a:solidFill>
                <a:latin typeface="Nunito Sans"/>
                <a:ea typeface="Nunito Sans"/>
                <a:cs typeface="Nunito Sans"/>
                <a:sym typeface="Nunito Sans"/>
              </a:rPr>
              <a:t>get more done in less time</a:t>
            </a:r>
            <a:endParaRPr sz="1300">
              <a:solidFill>
                <a:srgbClr val="193344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93344"/>
              </a:buClr>
              <a:buSzPts val="1300"/>
              <a:buFont typeface="Nunito Sans"/>
              <a:buChar char="ᐧ"/>
            </a:pPr>
            <a:r>
              <a:rPr lang="en" sz="1300">
                <a:solidFill>
                  <a:srgbClr val="193344"/>
                </a:solidFill>
                <a:latin typeface="Nunito Sans"/>
                <a:ea typeface="Nunito Sans"/>
                <a:cs typeface="Nunito Sans"/>
                <a:sym typeface="Nunito Sans"/>
              </a:rPr>
              <a:t>support a safe workplace with fewer accidents and reliability concerns</a:t>
            </a:r>
            <a:endParaRPr sz="1300">
              <a:solidFill>
                <a:srgbClr val="193344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93344"/>
              </a:buClr>
              <a:buSzPts val="1300"/>
              <a:buFont typeface="Nunito Sans"/>
              <a:buChar char="ᐧ"/>
            </a:pPr>
            <a:r>
              <a:rPr lang="en" sz="1300">
                <a:solidFill>
                  <a:srgbClr val="193344"/>
                </a:solidFill>
                <a:latin typeface="Nunito Sans"/>
                <a:ea typeface="Nunito Sans"/>
                <a:cs typeface="Nunito Sans"/>
                <a:sym typeface="Nunito Sans"/>
              </a:rPr>
              <a:t>innovate and share ideas</a:t>
            </a:r>
            <a:endParaRPr sz="1300">
              <a:solidFill>
                <a:srgbClr val="193344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rgbClr val="193344"/>
              </a:buClr>
              <a:buSzPts val="1300"/>
              <a:buFont typeface="Nunito Sans"/>
              <a:buChar char="ᐧ"/>
            </a:pPr>
            <a:r>
              <a:rPr lang="en" sz="1300">
                <a:solidFill>
                  <a:srgbClr val="193344"/>
                </a:solidFill>
                <a:latin typeface="Nunito Sans"/>
                <a:ea typeface="Nunito Sans"/>
                <a:cs typeface="Nunito Sans"/>
                <a:sym typeface="Nunito Sans"/>
              </a:rPr>
              <a:t>have fun while at work</a:t>
            </a:r>
            <a:endParaRPr sz="1300">
              <a:solidFill>
                <a:srgbClr val="193344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1" name="Google Shape;141;p24"/>
          <p:cNvSpPr txBox="1"/>
          <p:nvPr/>
        </p:nvSpPr>
        <p:spPr>
          <a:xfrm>
            <a:off x="4700800" y="277945"/>
            <a:ext cx="4086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93344"/>
                </a:solidFill>
                <a:latin typeface="Nunito Sans"/>
                <a:ea typeface="Nunito Sans"/>
                <a:cs typeface="Nunito Sans"/>
                <a:sym typeface="Nunito Sans"/>
              </a:rPr>
              <a:t>Having a Best Friend at Work Results in Happy and Retained Employees.</a:t>
            </a:r>
            <a:endParaRPr sz="1800"/>
          </a:p>
        </p:txBody>
      </p:sp>
      <p:pic>
        <p:nvPicPr>
          <p:cNvPr id="142" name="Google Shape;14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2606" y="399151"/>
            <a:ext cx="3744100" cy="3760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9F5"/>
        </a:solidFill>
      </p:bgPr>
    </p:bg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8075" y="1056300"/>
            <a:ext cx="3228000" cy="1811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148" name="Google Shape;148;p25"/>
          <p:cNvSpPr txBox="1"/>
          <p:nvPr>
            <p:ph type="ctrTitle"/>
          </p:nvPr>
        </p:nvSpPr>
        <p:spPr>
          <a:xfrm>
            <a:off x="1761825" y="3214625"/>
            <a:ext cx="5740500" cy="119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Is s</a:t>
            </a:r>
            <a:r>
              <a:rPr lang="en" sz="22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itting is the new smoking?</a:t>
            </a:r>
            <a:endParaRPr sz="2200">
              <a:solidFill>
                <a:srgbClr val="1B4968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/>
          <p:nvPr/>
        </p:nvSpPr>
        <p:spPr>
          <a:xfrm>
            <a:off x="330360" y="1864850"/>
            <a:ext cx="3880800" cy="20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Researchers analyzed 13 studies of sitting time and activity levels. </a:t>
            </a:r>
            <a:endParaRPr sz="19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They found that those who sat for more than eight hours a day with no physical activity had </a:t>
            </a:r>
            <a:r>
              <a:rPr b="1" lang="en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a risk of dying similar to that posed by obesity and smoking.</a:t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54" name="Google Shape;154;p26"/>
          <p:cNvSpPr txBox="1"/>
          <p:nvPr/>
        </p:nvSpPr>
        <p:spPr>
          <a:xfrm>
            <a:off x="319386" y="260025"/>
            <a:ext cx="2478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7700"/>
                </a:solidFill>
                <a:latin typeface="Nunito Sans"/>
                <a:ea typeface="Nunito Sans"/>
                <a:cs typeface="Nunito Sans"/>
                <a:sym typeface="Nunito Sans"/>
              </a:rPr>
              <a:t>Mayo Clinic</a:t>
            </a:r>
            <a:endParaRPr b="1" sz="1500">
              <a:solidFill>
                <a:srgbClr val="FF77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55" name="Google Shape;155;p26"/>
          <p:cNvPicPr preferRelativeResize="0"/>
          <p:nvPr/>
        </p:nvPicPr>
        <p:blipFill rotWithShape="1">
          <a:blip r:embed="rId3">
            <a:alphaModFix/>
          </a:blip>
          <a:srcRect b="0" l="0" r="0" t="21715"/>
          <a:stretch/>
        </p:blipFill>
        <p:spPr>
          <a:xfrm>
            <a:off x="4760275" y="25"/>
            <a:ext cx="4383724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000" y="953959"/>
            <a:ext cx="577525" cy="62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7"/>
          <p:cNvPicPr preferRelativeResize="0"/>
          <p:nvPr/>
        </p:nvPicPr>
        <p:blipFill rotWithShape="1">
          <a:blip r:embed="rId3">
            <a:alphaModFix/>
          </a:blip>
          <a:srcRect b="0" l="0" r="0" t="21715"/>
          <a:stretch/>
        </p:blipFill>
        <p:spPr>
          <a:xfrm>
            <a:off x="4760275" y="25"/>
            <a:ext cx="438372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7"/>
          <p:cNvSpPr txBox="1"/>
          <p:nvPr/>
        </p:nvSpPr>
        <p:spPr>
          <a:xfrm>
            <a:off x="331500" y="845975"/>
            <a:ext cx="4158000" cy="32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The study found that people who sit the most, compared to people who sit the least, have a </a:t>
            </a:r>
            <a:br>
              <a:rPr lang="en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greater risk of disease and death: </a:t>
            </a:r>
            <a:br>
              <a:rPr lang="en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br>
              <a:rPr lang="en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·"/>
            </a:pPr>
            <a:r>
              <a:rPr lang="en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112% increased risk of diabetes</a:t>
            </a:r>
            <a:br>
              <a:rPr lang="en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br>
              <a:rPr lang="en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·"/>
            </a:pPr>
            <a:r>
              <a:rPr lang="en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147% increased risk of cardiovascular </a:t>
            </a:r>
            <a:br>
              <a:rPr lang="en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events like heart attack and stroke</a:t>
            </a:r>
            <a:br>
              <a:rPr lang="en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br>
              <a:rPr lang="en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Sans"/>
              <a:buChar char="·"/>
            </a:pPr>
            <a:r>
              <a:rPr lang="en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90% increased risk of death from cardiovascular events</a:t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63" name="Google Shape;163;p27"/>
          <p:cNvSpPr txBox="1"/>
          <p:nvPr/>
        </p:nvSpPr>
        <p:spPr>
          <a:xfrm>
            <a:off x="319386" y="260025"/>
            <a:ext cx="2478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7700"/>
                </a:solidFill>
                <a:latin typeface="Nunito Sans"/>
                <a:ea typeface="Nunito Sans"/>
                <a:cs typeface="Nunito Sans"/>
                <a:sym typeface="Nunito Sans"/>
              </a:rPr>
              <a:t>Mayo Clinic</a:t>
            </a:r>
            <a:endParaRPr b="1" sz="1500">
              <a:solidFill>
                <a:srgbClr val="FF77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64" name="Google Shape;16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4000" y="4154375"/>
            <a:ext cx="577525" cy="625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9F5"/>
        </a:solid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8"/>
          <p:cNvSpPr txBox="1"/>
          <p:nvPr/>
        </p:nvSpPr>
        <p:spPr>
          <a:xfrm>
            <a:off x="319412" y="260013"/>
            <a:ext cx="1135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7700"/>
                </a:solidFill>
                <a:latin typeface="Nunito Sans"/>
                <a:ea typeface="Nunito Sans"/>
                <a:cs typeface="Nunito Sans"/>
                <a:sym typeface="Nunito Sans"/>
              </a:rPr>
              <a:t>Problems</a:t>
            </a:r>
            <a:endParaRPr b="1" sz="1500">
              <a:solidFill>
                <a:srgbClr val="FF77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70" name="Google Shape;170;p28"/>
          <p:cNvSpPr txBox="1"/>
          <p:nvPr/>
        </p:nvSpPr>
        <p:spPr>
          <a:xfrm>
            <a:off x="990125" y="1248000"/>
            <a:ext cx="74238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B4968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1B4968"/>
              </a:buClr>
              <a:buSzPts val="1600"/>
              <a:buFont typeface="Nunito Sans"/>
              <a:buAutoNum type="arabicPeriod"/>
            </a:pPr>
            <a:r>
              <a:rPr lang="en" sz="16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Three in 10 employees don’t take a lunch break when working from home.</a:t>
            </a:r>
            <a:br>
              <a:rPr lang="en" sz="16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endParaRPr sz="1600">
              <a:solidFill>
                <a:srgbClr val="1B4968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1B4968"/>
              </a:buClr>
              <a:buSzPts val="1600"/>
              <a:buFont typeface="Nunito Sans"/>
              <a:buAutoNum type="arabicPeriod"/>
            </a:pPr>
            <a:r>
              <a:rPr lang="en" sz="16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29% don’t take any meal breaks during the workday. </a:t>
            </a:r>
            <a:br>
              <a:rPr lang="en" sz="16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endParaRPr sz="1600">
              <a:solidFill>
                <a:srgbClr val="1B4968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1B4968"/>
              </a:buClr>
              <a:buSzPts val="1600"/>
              <a:buFont typeface="Nunito Sans"/>
              <a:buAutoNum type="arabicPeriod"/>
            </a:pPr>
            <a:r>
              <a:rPr b="1" lang="en" sz="16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Six in 10 feel guilty for taking any kind of break during work hours.</a:t>
            </a:r>
            <a:r>
              <a:rPr lang="en" sz="16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 </a:t>
            </a:r>
            <a:endParaRPr sz="1600">
              <a:solidFill>
                <a:srgbClr val="1B4968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1B4968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1B4968"/>
              </a:buClr>
              <a:buSzPts val="1600"/>
              <a:buFont typeface="Nunito Sans"/>
              <a:buAutoNum type="arabicPeriod"/>
            </a:pPr>
            <a:r>
              <a:rPr lang="en" sz="16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Stanfords research shows that w</a:t>
            </a:r>
            <a:r>
              <a:rPr lang="en" sz="16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ork-from-home is associated with two more hours per day spent sitting. </a:t>
            </a:r>
            <a:endParaRPr sz="1600">
              <a:solidFill>
                <a:srgbClr val="1B4968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9F5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9"/>
          <p:cNvSpPr txBox="1"/>
          <p:nvPr>
            <p:ph type="ctrTitle"/>
          </p:nvPr>
        </p:nvSpPr>
        <p:spPr>
          <a:xfrm>
            <a:off x="1701825" y="3138425"/>
            <a:ext cx="5740500" cy="119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193344"/>
                </a:solidFill>
                <a:latin typeface="Nunito Sans"/>
                <a:ea typeface="Nunito Sans"/>
                <a:cs typeface="Nunito Sans"/>
                <a:sym typeface="Nunito Sans"/>
              </a:rPr>
              <a:t>Breaks need to be re-imagined </a:t>
            </a:r>
            <a:br>
              <a:rPr lang="en" sz="2200">
                <a:solidFill>
                  <a:srgbClr val="193344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" sz="2200">
                <a:solidFill>
                  <a:srgbClr val="193344"/>
                </a:solidFill>
                <a:latin typeface="Nunito Sans"/>
                <a:ea typeface="Nunito Sans"/>
                <a:cs typeface="Nunito Sans"/>
                <a:sym typeface="Nunito Sans"/>
              </a:rPr>
              <a:t>for our new work environments</a:t>
            </a:r>
            <a:endParaRPr sz="2200">
              <a:solidFill>
                <a:srgbClr val="193344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76" name="Google Shape;17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8113" y="691650"/>
            <a:ext cx="3228000" cy="21555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9F5"/>
        </a:solid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0"/>
          <p:cNvSpPr txBox="1"/>
          <p:nvPr>
            <p:ph type="ctrTitle"/>
          </p:nvPr>
        </p:nvSpPr>
        <p:spPr>
          <a:xfrm>
            <a:off x="1052650" y="2980500"/>
            <a:ext cx="7038600" cy="133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Companies need to rely on technology to motivate and incentivize breaks into employees daily routines.</a:t>
            </a:r>
            <a:endParaRPr sz="2200">
              <a:solidFill>
                <a:srgbClr val="1B4968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1B4968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rgbClr val="1B4968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82" name="Google Shape;18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5675" y="614950"/>
            <a:ext cx="2509250" cy="247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9F5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31"/>
          <p:cNvSpPr txBox="1"/>
          <p:nvPr/>
        </p:nvSpPr>
        <p:spPr>
          <a:xfrm>
            <a:off x="319412" y="260013"/>
            <a:ext cx="1135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7700"/>
                </a:solidFill>
                <a:latin typeface="Nunito Sans"/>
                <a:ea typeface="Nunito Sans"/>
                <a:cs typeface="Nunito Sans"/>
                <a:sym typeface="Nunito Sans"/>
              </a:rPr>
              <a:t>Solution</a:t>
            </a:r>
            <a:endParaRPr b="1" sz="1500">
              <a:solidFill>
                <a:srgbClr val="FF77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188" name="Google Shape;188;p31"/>
          <p:cNvGrpSpPr/>
          <p:nvPr/>
        </p:nvGrpSpPr>
        <p:grpSpPr>
          <a:xfrm>
            <a:off x="4433223" y="1431450"/>
            <a:ext cx="4377000" cy="2770500"/>
            <a:chOff x="4425875" y="1202850"/>
            <a:chExt cx="4377000" cy="2770500"/>
          </a:xfrm>
        </p:grpSpPr>
        <p:sp>
          <p:nvSpPr>
            <p:cNvPr id="189" name="Google Shape;189;p31"/>
            <p:cNvSpPr txBox="1"/>
            <p:nvPr/>
          </p:nvSpPr>
          <p:spPr>
            <a:xfrm>
              <a:off x="4425875" y="1202850"/>
              <a:ext cx="4377000" cy="2770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n" sz="1200">
                  <a:solidFill>
                    <a:srgbClr val="1B4968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With Bright Breaks, companies and </a:t>
              </a:r>
              <a:r>
                <a:rPr lang="en" sz="1200">
                  <a:solidFill>
                    <a:srgbClr val="1B4968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their</a:t>
              </a:r>
              <a:r>
                <a:rPr lang="en" sz="1200">
                  <a:solidFill>
                    <a:srgbClr val="1B4968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 teams get </a:t>
              </a:r>
              <a:br>
                <a:rPr lang="en" sz="1200">
                  <a:solidFill>
                    <a:srgbClr val="1B4968"/>
                  </a:solidFill>
                  <a:latin typeface="Nunito Sans"/>
                  <a:ea typeface="Nunito Sans"/>
                  <a:cs typeface="Nunito Sans"/>
                  <a:sym typeface="Nunito Sans"/>
                </a:rPr>
              </a:br>
              <a:r>
                <a:rPr lang="en" sz="1200">
                  <a:solidFill>
                    <a:srgbClr val="1B4968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access to over </a:t>
              </a:r>
              <a:r>
                <a:rPr b="1" lang="en" sz="1200">
                  <a:solidFill>
                    <a:srgbClr val="1B4968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300</a:t>
              </a:r>
              <a:r>
                <a:rPr lang="en" sz="1200">
                  <a:solidFill>
                    <a:srgbClr val="1B4968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            and interactive 7-minute </a:t>
              </a:r>
              <a:br>
                <a:rPr lang="en" sz="1200">
                  <a:solidFill>
                    <a:srgbClr val="1B4968"/>
                  </a:solidFill>
                  <a:latin typeface="Nunito Sans"/>
                  <a:ea typeface="Nunito Sans"/>
                  <a:cs typeface="Nunito Sans"/>
                  <a:sym typeface="Nunito Sans"/>
                </a:rPr>
              </a:br>
              <a:r>
                <a:rPr lang="en" sz="1200">
                  <a:solidFill>
                    <a:srgbClr val="1B4968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wellness breaks each week. </a:t>
              </a:r>
              <a:br>
                <a:rPr lang="en" sz="1200">
                  <a:solidFill>
                    <a:srgbClr val="1B4968"/>
                  </a:solidFill>
                  <a:latin typeface="Nunito Sans"/>
                  <a:ea typeface="Nunito Sans"/>
                  <a:cs typeface="Nunito Sans"/>
                  <a:sym typeface="Nunito Sans"/>
                </a:rPr>
              </a:br>
              <a:br>
                <a:rPr lang="en" sz="1200">
                  <a:solidFill>
                    <a:srgbClr val="1B4968"/>
                  </a:solidFill>
                  <a:latin typeface="Nunito Sans"/>
                  <a:ea typeface="Nunito Sans"/>
                  <a:cs typeface="Nunito Sans"/>
                  <a:sym typeface="Nunito Sans"/>
                </a:rPr>
              </a:br>
              <a:r>
                <a:rPr lang="en" sz="1200">
                  <a:solidFill>
                    <a:srgbClr val="1B4968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Bright’s novel recommender technology suggests </a:t>
              </a:r>
              <a:br>
                <a:rPr lang="en" sz="1200">
                  <a:solidFill>
                    <a:srgbClr val="1B4968"/>
                  </a:solidFill>
                  <a:latin typeface="Nunito Sans"/>
                  <a:ea typeface="Nunito Sans"/>
                  <a:cs typeface="Nunito Sans"/>
                  <a:sym typeface="Nunito Sans"/>
                </a:rPr>
              </a:br>
              <a:r>
                <a:rPr lang="en" sz="1200">
                  <a:solidFill>
                    <a:srgbClr val="1B4968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relevant breaks in employees calendars based on:</a:t>
              </a:r>
              <a:br>
                <a:rPr lang="en" sz="1200">
                  <a:solidFill>
                    <a:srgbClr val="1B4968"/>
                  </a:solidFill>
                  <a:latin typeface="Nunito Sans"/>
                  <a:ea typeface="Nunito Sans"/>
                  <a:cs typeface="Nunito Sans"/>
                  <a:sym typeface="Nunito Sans"/>
                </a:rPr>
              </a:br>
              <a:br>
                <a:rPr lang="en" sz="1200">
                  <a:solidFill>
                    <a:srgbClr val="1B4968"/>
                  </a:solidFill>
                  <a:latin typeface="Nunito Sans"/>
                  <a:ea typeface="Nunito Sans"/>
                  <a:cs typeface="Nunito Sans"/>
                  <a:sym typeface="Nunito Sans"/>
                </a:rPr>
              </a:br>
              <a:r>
                <a:rPr lang="en" sz="1200">
                  <a:solidFill>
                    <a:srgbClr val="1B4968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· I</a:t>
              </a:r>
              <a:r>
                <a:rPr lang="en" sz="1200">
                  <a:solidFill>
                    <a:srgbClr val="1B4968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nterests </a:t>
              </a:r>
              <a:br>
                <a:rPr lang="en" sz="1200">
                  <a:solidFill>
                    <a:srgbClr val="1B4968"/>
                  </a:solidFill>
                  <a:latin typeface="Nunito Sans"/>
                  <a:ea typeface="Nunito Sans"/>
                  <a:cs typeface="Nunito Sans"/>
                  <a:sym typeface="Nunito Sans"/>
                </a:rPr>
              </a:br>
              <a:r>
                <a:rPr lang="en" sz="1200">
                  <a:solidFill>
                    <a:srgbClr val="1B4968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· </a:t>
              </a:r>
              <a:r>
                <a:rPr lang="en" sz="1200">
                  <a:solidFill>
                    <a:srgbClr val="1B4968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Availability </a:t>
              </a:r>
              <a:br>
                <a:rPr lang="en" sz="1200">
                  <a:solidFill>
                    <a:srgbClr val="1B4968"/>
                  </a:solidFill>
                  <a:latin typeface="Nunito Sans"/>
                  <a:ea typeface="Nunito Sans"/>
                  <a:cs typeface="Nunito Sans"/>
                  <a:sym typeface="Nunito Sans"/>
                </a:rPr>
              </a:br>
              <a:r>
                <a:rPr lang="en" sz="1200">
                  <a:solidFill>
                    <a:srgbClr val="1B4968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· </a:t>
              </a:r>
              <a:r>
                <a:rPr lang="en" sz="1200">
                  <a:solidFill>
                    <a:srgbClr val="1B4968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Behavior</a:t>
              </a:r>
              <a:br>
                <a:rPr lang="en" sz="1200">
                  <a:solidFill>
                    <a:srgbClr val="1B4968"/>
                  </a:solidFill>
                  <a:latin typeface="Nunito Sans"/>
                  <a:ea typeface="Nunito Sans"/>
                  <a:cs typeface="Nunito Sans"/>
                  <a:sym typeface="Nunito Sans"/>
                </a:rPr>
              </a:br>
              <a:r>
                <a:rPr lang="en" sz="1200">
                  <a:solidFill>
                    <a:srgbClr val="1B4968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· </a:t>
              </a:r>
              <a:r>
                <a:rPr lang="en" sz="1200">
                  <a:solidFill>
                    <a:srgbClr val="1B4968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Social connections.</a:t>
              </a:r>
              <a:r>
                <a:rPr lang="en" sz="1200">
                  <a:solidFill>
                    <a:srgbClr val="1B4968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 </a:t>
              </a:r>
              <a:br>
                <a:rPr lang="en" sz="1200">
                  <a:solidFill>
                    <a:srgbClr val="1B4968"/>
                  </a:solidFill>
                  <a:latin typeface="Nunito Sans"/>
                  <a:ea typeface="Nunito Sans"/>
                  <a:cs typeface="Nunito Sans"/>
                  <a:sym typeface="Nunito Sans"/>
                </a:rPr>
              </a:br>
              <a:br>
                <a:rPr lang="en" sz="1200">
                  <a:solidFill>
                    <a:srgbClr val="1B4968"/>
                  </a:solidFill>
                  <a:latin typeface="Nunito Sans"/>
                  <a:ea typeface="Nunito Sans"/>
                  <a:cs typeface="Nunito Sans"/>
                  <a:sym typeface="Nunito Sans"/>
                </a:rPr>
              </a:br>
              <a:r>
                <a:rPr lang="en" sz="1200">
                  <a:solidFill>
                    <a:srgbClr val="1B4968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Each week, </a:t>
              </a:r>
              <a:r>
                <a:rPr lang="en" sz="1200">
                  <a:solidFill>
                    <a:srgbClr val="1B4968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employees can earn points, status, and </a:t>
              </a:r>
              <a:br>
                <a:rPr lang="en" sz="1200">
                  <a:solidFill>
                    <a:srgbClr val="1B4968"/>
                  </a:solidFill>
                  <a:latin typeface="Nunito Sans"/>
                  <a:ea typeface="Nunito Sans"/>
                  <a:cs typeface="Nunito Sans"/>
                  <a:sym typeface="Nunito Sans"/>
                </a:rPr>
              </a:br>
              <a:r>
                <a:rPr lang="en" sz="1200">
                  <a:solidFill>
                    <a:srgbClr val="1B4968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win prizes for prioritizing taking breaks</a:t>
              </a:r>
              <a:r>
                <a:rPr lang="en" sz="1200">
                  <a:solidFill>
                    <a:srgbClr val="1B4968"/>
                  </a:solidFill>
                  <a:latin typeface="Nunito Sans"/>
                  <a:ea typeface="Nunito Sans"/>
                  <a:cs typeface="Nunito Sans"/>
                  <a:sym typeface="Nunito Sans"/>
                </a:rPr>
                <a:t> with Bright Breaks.</a:t>
              </a:r>
              <a:endParaRPr sz="12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pic>
          <p:nvPicPr>
            <p:cNvPr id="190" name="Google Shape;190;p3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830550" y="1498279"/>
              <a:ext cx="400425" cy="1423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1" name="Google Shape;19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584" y="1273448"/>
            <a:ext cx="3872526" cy="32799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1"/>
          <p:cNvSpPr txBox="1"/>
          <p:nvPr/>
        </p:nvSpPr>
        <p:spPr>
          <a:xfrm>
            <a:off x="291226" y="606852"/>
            <a:ext cx="7615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B4968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Bright Breaks is how employees take breaks in a WFH and hybrid world. </a:t>
            </a:r>
            <a:endParaRPr sz="1800">
              <a:solidFill>
                <a:srgbClr val="1B4968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9F5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31723" y="706800"/>
            <a:ext cx="1880700" cy="1732800"/>
          </a:xfrm>
          <a:prstGeom prst="roundRect">
            <a:avLst>
              <a:gd fmla="val 2766" name="adj"/>
            </a:avLst>
          </a:prstGeom>
          <a:noFill/>
          <a:ln>
            <a:noFill/>
          </a:ln>
          <a:effectLst>
            <a:outerShdw blurRad="528638" rotWithShape="0" algn="bl" dir="5400000" dist="19050">
              <a:srgbClr val="000000">
                <a:alpha val="30000"/>
              </a:srgbClr>
            </a:outerShdw>
          </a:effectLst>
        </p:spPr>
      </p:pic>
      <p:sp>
        <p:nvSpPr>
          <p:cNvPr id="63" name="Google Shape;63;p14"/>
          <p:cNvSpPr txBox="1"/>
          <p:nvPr>
            <p:ph type="ctrTitle"/>
          </p:nvPr>
        </p:nvSpPr>
        <p:spPr>
          <a:xfrm>
            <a:off x="1701825" y="2986025"/>
            <a:ext cx="5740500" cy="119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The research on taking breaks is where research on sleep was 10 years ago. </a:t>
            </a:r>
            <a:endParaRPr sz="2500">
              <a:solidFill>
                <a:srgbClr val="1B4968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9F5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2"/>
          <p:cNvSpPr txBox="1"/>
          <p:nvPr/>
        </p:nvSpPr>
        <p:spPr>
          <a:xfrm>
            <a:off x="560325" y="1717290"/>
            <a:ext cx="7919100" cy="210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The </a:t>
            </a:r>
            <a:r>
              <a:rPr lang="en" sz="2500">
                <a:solidFill>
                  <a:srgbClr val="1B4968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most productive</a:t>
            </a:r>
            <a:r>
              <a:rPr lang="en" sz="25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 employees</a:t>
            </a:r>
            <a:br>
              <a:rPr lang="en" sz="25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br>
              <a:rPr lang="en" sz="25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" sz="25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The </a:t>
            </a:r>
            <a:r>
              <a:rPr lang="en" sz="2500">
                <a:solidFill>
                  <a:srgbClr val="1B4968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least stressed</a:t>
            </a:r>
            <a:r>
              <a:rPr lang="en" sz="25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 employees</a:t>
            </a:r>
            <a:endParaRPr sz="2500">
              <a:solidFill>
                <a:srgbClr val="1B4968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br>
              <a:rPr lang="en" sz="25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" sz="25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The </a:t>
            </a:r>
            <a:r>
              <a:rPr lang="en" sz="2500">
                <a:solidFill>
                  <a:srgbClr val="1B4968"/>
                </a:solidFill>
                <a:latin typeface="Nunito Sans ExtraBold"/>
                <a:ea typeface="Nunito Sans ExtraBold"/>
                <a:cs typeface="Nunito Sans ExtraBold"/>
                <a:sym typeface="Nunito Sans ExtraBold"/>
              </a:rPr>
              <a:t>healthiest</a:t>
            </a:r>
            <a:r>
              <a:rPr lang="en" sz="25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 employees</a:t>
            </a:r>
            <a:endParaRPr sz="2500">
              <a:solidFill>
                <a:srgbClr val="1B4968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98" name="Google Shape;198;p32"/>
          <p:cNvSpPr txBox="1"/>
          <p:nvPr/>
        </p:nvSpPr>
        <p:spPr>
          <a:xfrm>
            <a:off x="1590160" y="1021215"/>
            <a:ext cx="5963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7700"/>
                </a:solidFill>
                <a:latin typeface="Nunito Sans"/>
                <a:ea typeface="Nunito Sans"/>
                <a:cs typeface="Nunito Sans"/>
                <a:sym typeface="Nunito Sans"/>
              </a:rPr>
              <a:t>Single Commonality Amongst</a:t>
            </a:r>
            <a:r>
              <a:rPr b="1" lang="en" sz="1500">
                <a:solidFill>
                  <a:srgbClr val="FF7700"/>
                </a:solidFill>
                <a:latin typeface="Nunito Sans"/>
                <a:ea typeface="Nunito Sans"/>
                <a:cs typeface="Nunito Sans"/>
                <a:sym typeface="Nunito Sans"/>
              </a:rPr>
              <a:t>:</a:t>
            </a:r>
            <a:endParaRPr b="1" sz="1500">
              <a:solidFill>
                <a:srgbClr val="FF77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9F5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3"/>
          <p:cNvSpPr txBox="1"/>
          <p:nvPr>
            <p:ph idx="1" type="subTitle"/>
          </p:nvPr>
        </p:nvSpPr>
        <p:spPr>
          <a:xfrm>
            <a:off x="1375225" y="2133546"/>
            <a:ext cx="6289200" cy="176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They all take regular breaks at work</a:t>
            </a:r>
            <a:endParaRPr>
              <a:solidFill>
                <a:srgbClr val="1B4968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04" name="Google Shape;204;p33"/>
          <p:cNvSpPr txBox="1"/>
          <p:nvPr/>
        </p:nvSpPr>
        <p:spPr>
          <a:xfrm>
            <a:off x="1590160" y="1021215"/>
            <a:ext cx="5963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7700"/>
                </a:solidFill>
                <a:latin typeface="Nunito Sans"/>
                <a:ea typeface="Nunito Sans"/>
                <a:cs typeface="Nunito Sans"/>
                <a:sym typeface="Nunito Sans"/>
              </a:rPr>
              <a:t>It turns out there is</a:t>
            </a:r>
            <a:endParaRPr b="1" sz="1500">
              <a:solidFill>
                <a:srgbClr val="FF77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9F5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34"/>
          <p:cNvSpPr txBox="1"/>
          <p:nvPr>
            <p:ph type="ctrTitle"/>
          </p:nvPr>
        </p:nvSpPr>
        <p:spPr>
          <a:xfrm>
            <a:off x="738050" y="3232100"/>
            <a:ext cx="7668000" cy="10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In 10 years, companies will view employees taking breaks the same way they view taking vacation time.</a:t>
            </a:r>
            <a:endParaRPr sz="2200">
              <a:solidFill>
                <a:srgbClr val="1B4968"/>
              </a:solidFill>
            </a:endParaRPr>
          </a:p>
        </p:txBody>
      </p:sp>
      <p:pic>
        <p:nvPicPr>
          <p:cNvPr id="210" name="Google Shape;210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5858" y="779525"/>
            <a:ext cx="2832300" cy="18879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9F5"/>
        </a:solidFill>
      </p:bgPr>
    </p:bg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0712" y="970775"/>
            <a:ext cx="2962500" cy="19746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sp>
        <p:nvSpPr>
          <p:cNvPr id="216" name="Google Shape;216;p35"/>
          <p:cNvSpPr txBox="1"/>
          <p:nvPr>
            <p:ph type="ctrTitle"/>
          </p:nvPr>
        </p:nvSpPr>
        <p:spPr>
          <a:xfrm>
            <a:off x="1956300" y="3354635"/>
            <a:ext cx="5231400" cy="88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Taking breaks at work will be the rule, not the exception. </a:t>
            </a:r>
            <a:endParaRPr sz="2200">
              <a:solidFill>
                <a:srgbClr val="1B4968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9F5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/>
        </p:nvSpPr>
        <p:spPr>
          <a:xfrm>
            <a:off x="319386" y="260025"/>
            <a:ext cx="2478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7700"/>
                </a:solidFill>
                <a:latin typeface="Nunito Sans"/>
                <a:ea typeface="Nunito Sans"/>
                <a:cs typeface="Nunito Sans"/>
                <a:sym typeface="Nunito Sans"/>
              </a:rPr>
              <a:t>The Research</a:t>
            </a:r>
            <a:endParaRPr b="1" sz="1500">
              <a:solidFill>
                <a:srgbClr val="FF77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4876" y="912176"/>
            <a:ext cx="1786598" cy="38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5711" y="290113"/>
            <a:ext cx="6041813" cy="4563271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15"/>
          <p:cNvSpPr txBox="1"/>
          <p:nvPr/>
        </p:nvSpPr>
        <p:spPr>
          <a:xfrm>
            <a:off x="268225" y="2298350"/>
            <a:ext cx="25803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accent5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Research Proves Your Brain Needs Breaks to Reduce Stress and Improve Performance 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/>
          <p:nvPr/>
        </p:nvSpPr>
        <p:spPr>
          <a:xfrm>
            <a:off x="3929450" y="25"/>
            <a:ext cx="5214900" cy="5143500"/>
          </a:xfrm>
          <a:prstGeom prst="rect">
            <a:avLst/>
          </a:prstGeom>
          <a:solidFill>
            <a:srgbClr val="FCF9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16"/>
          <p:cNvSpPr txBox="1"/>
          <p:nvPr/>
        </p:nvSpPr>
        <p:spPr>
          <a:xfrm>
            <a:off x="328176" y="1769000"/>
            <a:ext cx="32136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Breaks between meetings allow the brain to “reset,” reducing a cumulative buildup of stress </a:t>
            </a:r>
            <a:br>
              <a:rPr lang="en" sz="18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</a:br>
            <a:r>
              <a:rPr lang="en" sz="18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across meetings.</a:t>
            </a:r>
            <a:endParaRPr sz="1800">
              <a:solidFill>
                <a:srgbClr val="1B4968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1B4968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78" name="Google Shape;7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52873" y="605938"/>
            <a:ext cx="4267200" cy="3931500"/>
          </a:xfrm>
          <a:prstGeom prst="roundRect">
            <a:avLst>
              <a:gd fmla="val 2766" name="adj"/>
            </a:avLst>
          </a:prstGeom>
          <a:noFill/>
          <a:ln>
            <a:noFill/>
          </a:ln>
        </p:spPr>
      </p:pic>
      <p:sp>
        <p:nvSpPr>
          <p:cNvPr id="79" name="Google Shape;79;p16"/>
          <p:cNvSpPr txBox="1"/>
          <p:nvPr/>
        </p:nvSpPr>
        <p:spPr>
          <a:xfrm>
            <a:off x="319386" y="260025"/>
            <a:ext cx="2478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7700"/>
                </a:solidFill>
                <a:latin typeface="Nunito Sans"/>
                <a:ea typeface="Nunito Sans"/>
                <a:cs typeface="Nunito Sans"/>
                <a:sym typeface="Nunito Sans"/>
              </a:rPr>
              <a:t>Conclusions</a:t>
            </a:r>
            <a:endParaRPr b="1" sz="1500">
              <a:solidFill>
                <a:srgbClr val="FF77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/>
          <p:nvPr/>
        </p:nvSpPr>
        <p:spPr>
          <a:xfrm>
            <a:off x="3757050" y="25"/>
            <a:ext cx="5387100" cy="5143500"/>
          </a:xfrm>
          <a:prstGeom prst="rect">
            <a:avLst/>
          </a:prstGeom>
          <a:solidFill>
            <a:srgbClr val="FCF9F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7"/>
          <p:cNvSpPr txBox="1"/>
          <p:nvPr/>
        </p:nvSpPr>
        <p:spPr>
          <a:xfrm>
            <a:off x="319707" y="2072325"/>
            <a:ext cx="3071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Back-to-back meetings can decrease your ability to focus and engage.</a:t>
            </a:r>
            <a:endParaRPr sz="1800">
              <a:solidFill>
                <a:srgbClr val="1B4968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1B4968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86" name="Google Shape;86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17000" y="1082050"/>
            <a:ext cx="4267200" cy="3311100"/>
          </a:xfrm>
          <a:prstGeom prst="roundRect">
            <a:avLst>
              <a:gd fmla="val 2832" name="adj"/>
            </a:avLst>
          </a:prstGeom>
          <a:noFill/>
          <a:ln>
            <a:noFill/>
          </a:ln>
        </p:spPr>
      </p:pic>
      <p:sp>
        <p:nvSpPr>
          <p:cNvPr id="87" name="Google Shape;87;p17"/>
          <p:cNvSpPr txBox="1"/>
          <p:nvPr/>
        </p:nvSpPr>
        <p:spPr>
          <a:xfrm>
            <a:off x="319386" y="260025"/>
            <a:ext cx="2478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7700"/>
                </a:solidFill>
                <a:latin typeface="Nunito Sans"/>
                <a:ea typeface="Nunito Sans"/>
                <a:cs typeface="Nunito Sans"/>
                <a:sym typeface="Nunito Sans"/>
              </a:rPr>
              <a:t>Conclusions</a:t>
            </a:r>
            <a:endParaRPr b="1" sz="1500">
              <a:solidFill>
                <a:srgbClr val="FF77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9F5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8"/>
          <p:cNvPicPr preferRelativeResize="0"/>
          <p:nvPr/>
        </p:nvPicPr>
        <p:blipFill rotWithShape="1">
          <a:blip r:embed="rId3">
            <a:alphaModFix/>
          </a:blip>
          <a:srcRect b="36171" l="0" r="0" t="0"/>
          <a:stretch/>
        </p:blipFill>
        <p:spPr>
          <a:xfrm>
            <a:off x="1236274" y="2713892"/>
            <a:ext cx="1389300" cy="132900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93" name="Google Shape;93;p18"/>
          <p:cNvSpPr txBox="1"/>
          <p:nvPr/>
        </p:nvSpPr>
        <p:spPr>
          <a:xfrm>
            <a:off x="2854174" y="3201391"/>
            <a:ext cx="3764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— Kathleen Hogan, </a:t>
            </a:r>
            <a:r>
              <a:rPr lang="en" sz="11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Chief People Officer at Microsoft</a:t>
            </a:r>
            <a:endParaRPr sz="1100">
              <a:solidFill>
                <a:srgbClr val="1B4968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94" name="Google Shape;94;p18"/>
          <p:cNvSpPr txBox="1"/>
          <p:nvPr/>
        </p:nvSpPr>
        <p:spPr>
          <a:xfrm>
            <a:off x="1178381" y="963950"/>
            <a:ext cx="7105500" cy="18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In today’s world of remote and hybrid work, it’s not sufficient to only encourage self-care. We need to innovate and leverage technology to help employees operationalize much-needed breaks into their daily routines.</a:t>
            </a:r>
            <a:r>
              <a:rPr lang="en" sz="20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”</a:t>
            </a:r>
            <a:endParaRPr sz="2500">
              <a:solidFill>
                <a:srgbClr val="1B4968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8"/>
          <p:cNvSpPr txBox="1"/>
          <p:nvPr/>
        </p:nvSpPr>
        <p:spPr>
          <a:xfrm>
            <a:off x="228600" y="852896"/>
            <a:ext cx="1094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“</a:t>
            </a:r>
            <a:endParaRPr sz="32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9F5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/>
        </p:nvSpPr>
        <p:spPr>
          <a:xfrm>
            <a:off x="3478375" y="1368550"/>
            <a:ext cx="45102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1B4968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 study by the Draugiem Group found that the </a:t>
            </a:r>
            <a:r>
              <a:rPr b="1" lang="en" sz="20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10% of highest performers</a:t>
            </a:r>
            <a:r>
              <a:rPr lang="en" sz="2000">
                <a:solidFill>
                  <a:srgbClr val="1B4968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took the most breaks, averaging </a:t>
            </a:r>
            <a:r>
              <a:rPr b="1" lang="en" sz="20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17 minutes of break time for every 52 minutes worked.</a:t>
            </a:r>
            <a:endParaRPr b="1" sz="2000">
              <a:solidFill>
                <a:srgbClr val="1B4968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1B4968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1B4968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pic>
        <p:nvPicPr>
          <p:cNvPr id="101" name="Google Shape;101;p19"/>
          <p:cNvPicPr preferRelativeResize="0"/>
          <p:nvPr/>
        </p:nvPicPr>
        <p:blipFill rotWithShape="1">
          <a:blip r:embed="rId3">
            <a:alphaModFix/>
          </a:blip>
          <a:srcRect b="41480" l="0" r="0" t="41480"/>
          <a:stretch/>
        </p:blipFill>
        <p:spPr>
          <a:xfrm>
            <a:off x="1101175" y="1496187"/>
            <a:ext cx="1883400" cy="320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9F5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0"/>
          <p:cNvPicPr preferRelativeResize="0"/>
          <p:nvPr/>
        </p:nvPicPr>
        <p:blipFill rotWithShape="1">
          <a:blip r:embed="rId3">
            <a:alphaModFix/>
          </a:blip>
          <a:srcRect b="5380" l="0" r="0" t="10288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20"/>
          <p:cNvSpPr/>
          <p:nvPr/>
        </p:nvSpPr>
        <p:spPr>
          <a:xfrm>
            <a:off x="2199050" y="449775"/>
            <a:ext cx="4746000" cy="636900"/>
          </a:xfrm>
          <a:prstGeom prst="roundRect">
            <a:avLst>
              <a:gd fmla="val 50000" name="adj"/>
            </a:avLst>
          </a:prstGeom>
          <a:solidFill>
            <a:srgbClr val="193344">
              <a:alpha val="5849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20"/>
          <p:cNvSpPr txBox="1"/>
          <p:nvPr>
            <p:ph type="ctrTitle"/>
          </p:nvPr>
        </p:nvSpPr>
        <p:spPr>
          <a:xfrm>
            <a:off x="2199056" y="537775"/>
            <a:ext cx="4695000" cy="43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“The Most Stressful Job In The World”</a:t>
            </a:r>
            <a:endParaRPr b="1" sz="200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CF9F5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/>
        </p:nvSpPr>
        <p:spPr>
          <a:xfrm>
            <a:off x="822150" y="1925400"/>
            <a:ext cx="74997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1B4968"/>
                </a:solidFill>
                <a:latin typeface="Nunito Sans"/>
                <a:ea typeface="Nunito Sans"/>
                <a:cs typeface="Nunito Sans"/>
                <a:sym typeface="Nunito Sans"/>
              </a:rPr>
              <a:t>Responsible for thousands of lives every day</a:t>
            </a:r>
            <a:br>
              <a:rPr lang="en" sz="2000">
                <a:solidFill>
                  <a:srgbClr val="1B4968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</a:br>
            <a:br>
              <a:rPr lang="en" sz="2000">
                <a:solidFill>
                  <a:srgbClr val="1B4968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</a:br>
            <a:r>
              <a:rPr lang="en" sz="2000">
                <a:solidFill>
                  <a:srgbClr val="1B4968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Breaks are mandated by the Federal Aviation Administration</a:t>
            </a:r>
            <a:endParaRPr sz="2000">
              <a:solidFill>
                <a:srgbClr val="1B4968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1B4968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rgbClr val="1B4968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They work no more than one and a half to two hours at a time before they must have a 30 minute break. </a:t>
            </a:r>
            <a:endParaRPr sz="2000">
              <a:solidFill>
                <a:srgbClr val="1B4968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1B4968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rgbClr val="1B4968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114" name="Google Shape;114;p21"/>
          <p:cNvSpPr txBox="1"/>
          <p:nvPr/>
        </p:nvSpPr>
        <p:spPr>
          <a:xfrm>
            <a:off x="1590160" y="1021215"/>
            <a:ext cx="5963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7700"/>
                </a:solidFill>
                <a:latin typeface="Nunito Sans"/>
                <a:ea typeface="Nunito Sans"/>
                <a:cs typeface="Nunito Sans"/>
                <a:sym typeface="Nunito Sans"/>
              </a:rPr>
              <a:t>Air Traffic Controllers</a:t>
            </a:r>
            <a:endParaRPr b="1" sz="1500">
              <a:solidFill>
                <a:srgbClr val="FF7700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